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66" r:id="rId3"/>
    <p:sldId id="258" r:id="rId4"/>
    <p:sldId id="259" r:id="rId5"/>
    <p:sldId id="273" r:id="rId6"/>
    <p:sldId id="275" r:id="rId7"/>
    <p:sldId id="280" r:id="rId8"/>
    <p:sldId id="278" r:id="rId9"/>
    <p:sldId id="281" r:id="rId10"/>
    <p:sldId id="279" r:id="rId11"/>
    <p:sldId id="299" r:id="rId12"/>
    <p:sldId id="263" r:id="rId13"/>
    <p:sldId id="264" r:id="rId14"/>
    <p:sldId id="291" r:id="rId15"/>
    <p:sldId id="292" r:id="rId16"/>
    <p:sldId id="294" r:id="rId17"/>
    <p:sldId id="267" r:id="rId18"/>
    <p:sldId id="284" r:id="rId19"/>
    <p:sldId id="287" r:id="rId20"/>
    <p:sldId id="288" r:id="rId21"/>
    <p:sldId id="290" r:id="rId22"/>
    <p:sldId id="296" r:id="rId23"/>
    <p:sldId id="297" r:id="rId24"/>
    <p:sldId id="282" r:id="rId25"/>
    <p:sldId id="268" r:id="rId26"/>
    <p:sldId id="283" r:id="rId27"/>
    <p:sldId id="29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620DE8C-3489-4B41-B507-A6A10B802EBF}">
          <p14:sldIdLst>
            <p14:sldId id="256"/>
            <p14:sldId id="266"/>
            <p14:sldId id="258"/>
            <p14:sldId id="259"/>
            <p14:sldId id="273"/>
            <p14:sldId id="275"/>
            <p14:sldId id="280"/>
            <p14:sldId id="278"/>
            <p14:sldId id="281"/>
            <p14:sldId id="279"/>
            <p14:sldId id="299"/>
            <p14:sldId id="263"/>
            <p14:sldId id="264"/>
            <p14:sldId id="291"/>
            <p14:sldId id="292"/>
            <p14:sldId id="294"/>
            <p14:sldId id="267"/>
            <p14:sldId id="284"/>
            <p14:sldId id="287"/>
            <p14:sldId id="288"/>
            <p14:sldId id="290"/>
            <p14:sldId id="296"/>
            <p14:sldId id="297"/>
            <p14:sldId id="282"/>
            <p14:sldId id="268"/>
            <p14:sldId id="283"/>
            <p14:sldId id="2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60"/>
  </p:normalViewPr>
  <p:slideViewPr>
    <p:cSldViewPr snapToGrid="0">
      <p:cViewPr varScale="1">
        <p:scale>
          <a:sx n="65" d="100"/>
          <a:sy n="65" d="100"/>
        </p:scale>
        <p:origin x="5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02T01:20:42.973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0 24575,'0'0'-8191</inkml:trace>
</inkml:ink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720E5-BFE1-4B00-B455-1A43ED04D14C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895552-366E-4A40-809C-47EB0F3E5C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3736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8BA8B-28CE-8520-199D-D793D1310F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4976A8-18C7-463B-54EC-79CF00B0F5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2D056-D1F0-7AB2-78AC-B56614667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CDEC3-1BC7-484A-9FBF-618BD881DDFB}" type="datetime1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323CB-83A8-03A2-030B-E76092754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BF27E-45E8-59BE-C4AB-7AC87E1C3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4490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7D387-98A4-51EE-D042-EA3B5B067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6AB34-64EC-4062-B8C0-102C8BA7B8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35F08-0D1C-827F-F568-6C63AE770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FED00-2D33-482F-90FE-28A028DC7A48}" type="datetime1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59F6B-0BEA-AA4D-CF6F-09B3D59B1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C3FA3-3D05-A8C2-1396-164329482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51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C8D74E-4477-C57C-5020-45FFD652D1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F9D36B-9BCE-D423-6C01-A67032F4F6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8FE1C-E8DB-1DE2-B3C9-C2A559B5D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7FC7-A160-4CDC-8569-E23FBAB9260D}" type="datetime1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16BC5-408D-4778-5C38-EEFA31B21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8170A-300D-F8CA-94CD-22B1A87AE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10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C1022-8682-C65F-BDF9-6E69854DE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D44D2-BEA5-216A-790E-6C34B250E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97C1-44F3-2587-3D80-99606ED53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F598-4C2F-475C-826A-4795D1960BEC}" type="datetime1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951D0-BF1C-49C6-A4A1-2858C4BC6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B3F31-EA38-6F22-5357-91EB19F1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481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FB68-2C33-E27A-316D-3469D8AD5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1BFCF9-7DCF-88DD-B395-C0C16E7AF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021F98-8D1C-A168-6A29-F38F136C5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0983-DD93-493C-9D9A-7710DC37305A}" type="datetime1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5A2ED-1A4D-1005-6C01-3231E103C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864FD-CD08-A221-6200-3D9A3F4CD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8916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7E750-3E07-4801-C00F-7D606EB6A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47A48-076F-DFAE-1471-2F0EB49368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977B1-C952-EEB3-3B37-99F0F24C05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52256A-794B-41B4-FED3-2EE014E18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E7AB1-6EEB-450A-830D-21ABB1E75A2C}" type="datetime1">
              <a:rPr lang="en-IN" smtClean="0"/>
              <a:t>02-12-2024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76CDE8-75F6-FAAE-C1CB-64B930F8B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EFE2E5-D21A-9778-DD1D-792EBF431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4698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CD103-F9C6-60CD-4F92-6666B6674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7C6040-D677-29C0-5C91-460FE4BCC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0F472F-054F-D19A-BAB2-60A28748FA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4B1DDF-79A3-236E-F1A1-4E08157C6C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40540C-DDFC-70EE-0BBE-A569D54C52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1BA13D-DF8C-D275-C104-16EBE25A6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ADCB5-CB42-45BD-AD8E-9A246460F913}" type="datetime1">
              <a:rPr lang="en-IN" smtClean="0"/>
              <a:t>02-12-2024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17911E-399C-D2CE-A089-5CAD76DE1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BD38DA-40E3-7FC0-C85B-A358CEA7A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3908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5127B-9032-1EF9-3CD3-47BEA9409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65F77C-2A9F-CEB8-ADC2-935C3791C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68B03-7B7D-44C3-85BA-E2223CB3C9E3}" type="datetime1">
              <a:rPr lang="en-IN" smtClean="0"/>
              <a:t>02-12-2024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BDA22-0D63-F0BE-5C62-53DB7F597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C870AB-E918-C58C-84AE-0C4FE1080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76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E69FDC-ECC8-0A82-5C26-58F95E4C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2A85D-544C-482C-9C47-978BE55AE22F}" type="datetime1">
              <a:rPr lang="en-IN" smtClean="0"/>
              <a:t>02-12-2024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369717-B5F8-B96B-895A-C5E5CF9C8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F74F4A-70B1-36FA-F4EB-F01556612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5437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23937-1E67-B79D-68BD-BB8810DC7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167A6-7B78-FE68-41C4-571931BFE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EADB2C-E6F1-670D-3BAF-AD977B5C1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06FAAB-CED7-5E73-5450-D2B90B306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2930-82FA-4079-B566-1F63DDB24E0E}" type="datetime1">
              <a:rPr lang="en-IN" smtClean="0"/>
              <a:t>02-12-2024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1E397-9964-BD55-7188-277140F18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0AF02-F835-C21B-60BE-A2E69921C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3110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1ADA8-7452-F993-C325-DE1921970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ADC631-994D-B991-7195-82BC2A5234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A478FA-4431-ADF5-0C26-AB578385E4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D5E0B-5828-52E8-6867-512B40BE8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FADA7-DCB1-493F-870F-39CA74F5A750}" type="datetime1">
              <a:rPr lang="en-IN" smtClean="0"/>
              <a:t>02-12-2024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D70725-A7F4-598D-CCDA-16EE0E464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FCEE05-405D-5D3D-3FFD-E3639374B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186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1FC164-05FF-204D-600A-DD4BFAF9A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D6503-EFDE-FCDE-112E-216F5B490E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5BF07-A28F-839C-4B47-5A5DAA7F3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31939E-476C-4BC8-B103-B77345A70251}" type="datetime1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89817-545A-388E-AC98-FF1243948B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4BA5F-FD73-770C-9E15-307A4D553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E80A9-E2C0-45FE-B845-40ECB682A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2660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1973E-F16E-48E6-C07B-751B62265C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8" y="0"/>
            <a:ext cx="9144000" cy="1921777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latin typeface="Cambria" panose="02040503050406030204" pitchFamily="18" charset="0"/>
                <a:ea typeface="Cambria" panose="02040503050406030204" pitchFamily="18" charset="0"/>
              </a:rPr>
              <a:t>CANARA ENGINEERING COLLEGE</a:t>
            </a:r>
            <a:br>
              <a:rPr lang="en-US" sz="4800" dirty="0"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IN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Sudhindra Nagara, Benjanapadavu, Mangalore– 574219, D.K Karnataka </a:t>
            </a:r>
            <a:br>
              <a:rPr lang="en-IN" sz="33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3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61A56-6898-98D3-C3EB-A20976576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352" y="3140545"/>
            <a:ext cx="11593285" cy="143804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DEPARTMENT OF COMPUTER SCIENCE AND ENGINEERING</a:t>
            </a:r>
          </a:p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GENERATIVE AI POWERED MODERN EDUCATION TOOL TO ENHANCE TEACHING- LEARNING EXPERIENCE</a:t>
            </a:r>
            <a:endParaRPr lang="en-IN" sz="28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8359F8-5A66-D22B-7C32-A0A83BD4D56C}"/>
              </a:ext>
            </a:extLst>
          </p:cNvPr>
          <p:cNvSpPr txBox="1"/>
          <p:nvPr/>
        </p:nvSpPr>
        <p:spPr>
          <a:xfrm>
            <a:off x="4267200" y="4597966"/>
            <a:ext cx="502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Pratheek Nayak B K      4CB21CS072</a:t>
            </a:r>
          </a:p>
          <a:p>
            <a:r>
              <a:rPr lang="en-US" dirty="0"/>
              <a:t>Shivani A S                     4CB21CS102</a:t>
            </a:r>
          </a:p>
          <a:p>
            <a:r>
              <a:rPr lang="en-IN" dirty="0"/>
              <a:t>Skanda B H                    4CB21CS110</a:t>
            </a:r>
          </a:p>
          <a:p>
            <a:r>
              <a:rPr lang="en-IN" dirty="0"/>
              <a:t>V Suraksha Pai              4CB21CS120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26EF9-A038-25B4-CBE6-C8AB8E19DA76}"/>
              </a:ext>
            </a:extLst>
          </p:cNvPr>
          <p:cNvSpPr txBox="1"/>
          <p:nvPr/>
        </p:nvSpPr>
        <p:spPr>
          <a:xfrm>
            <a:off x="4267200" y="6022229"/>
            <a:ext cx="4005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GUIDE: Prof. Babitha Ganesh Kulal</a:t>
            </a:r>
            <a:endParaRPr lang="en-IN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676585-257B-A2D0-3224-90C7475CE2D5}"/>
              </a:ext>
            </a:extLst>
          </p:cNvPr>
          <p:cNvSpPr txBox="1"/>
          <p:nvPr/>
        </p:nvSpPr>
        <p:spPr>
          <a:xfrm>
            <a:off x="4610095" y="6391561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Evaluation Date:02-12-2024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F4E915-AB67-1740-211D-5EA165DEC7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897" t="11750" r="11732" b="11976"/>
          <a:stretch/>
        </p:blipFill>
        <p:spPr>
          <a:xfrm>
            <a:off x="4844138" y="1394286"/>
            <a:ext cx="2503715" cy="179002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283604-1D68-5740-441D-F6D1CEC95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1235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C91D1B8-9762-7AEB-6684-A601ADCE91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717432"/>
              </p:ext>
            </p:extLst>
          </p:nvPr>
        </p:nvGraphicFramePr>
        <p:xfrm>
          <a:off x="568171" y="744236"/>
          <a:ext cx="10912736" cy="3916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05295">
                  <a:extLst>
                    <a:ext uri="{9D8B030D-6E8A-4147-A177-3AD203B41FA5}">
                      <a16:colId xmlns:a16="http://schemas.microsoft.com/office/drawing/2014/main" val="34982979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68079989"/>
                    </a:ext>
                  </a:extLst>
                </a:gridCol>
                <a:gridCol w="3256547">
                  <a:extLst>
                    <a:ext uri="{9D8B030D-6E8A-4147-A177-3AD203B41FA5}">
                      <a16:colId xmlns:a16="http://schemas.microsoft.com/office/drawing/2014/main" val="4036329278"/>
                    </a:ext>
                  </a:extLst>
                </a:gridCol>
                <a:gridCol w="2202894">
                  <a:extLst>
                    <a:ext uri="{9D8B030D-6E8A-4147-A177-3AD203B41FA5}">
                      <a16:colId xmlns:a16="http://schemas.microsoft.com/office/drawing/2014/main" val="9221105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Title and Author</a:t>
                      </a: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Problem Addressed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Implementation and Results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Limitations/Future Scope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9518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IN" sz="19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Creating Air Canvas Using Computer Vision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It addresses the limitations of traditional digital drawing tools, which often restrict artistic expression due to their reliance on physical devices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results was that users can create precise3D drawings in real time with intuitive hand gestures, demonstrating effective gesture recognition. Users reported enhanced creativity and enjoyment, indicating that the hands-free approach significantly improves accessibility and engagement for all skill levels</a:t>
                      </a:r>
                      <a:endParaRPr lang="en-IN" sz="19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9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There was no readily available shapes to draw which was makes the drawing process harder</a:t>
                      </a:r>
                      <a:endParaRPr lang="en-IN" sz="19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581414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0B2A3C3-0EC4-8BE0-7222-A508D837EA4F}"/>
              </a:ext>
            </a:extLst>
          </p:cNvPr>
          <p:cNvSpPr txBox="1"/>
          <p:nvPr/>
        </p:nvSpPr>
        <p:spPr>
          <a:xfrm>
            <a:off x="469618" y="103787"/>
            <a:ext cx="3331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</a:rPr>
              <a:t>Literature survey: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7660DF-CF82-4F78-B106-0362C7037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237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4DFB2-6DE8-0915-0C1B-39B8BBD30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14" y="583059"/>
            <a:ext cx="10515600" cy="654075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Gaps Identified: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7FF9C-8949-497C-594D-C16B7BFEB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11</a:t>
            </a:fld>
            <a:endParaRPr lang="en-IN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5D38D25-0A93-52BD-CC39-A7F95C62561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2614" y="1506582"/>
            <a:ext cx="11344395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Many systems focus on gesture-based interactions but often overlook voice assistance integration.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dirty="0"/>
              <a:t>Limited features in terms of customization, cross-platform compatibility, and third-party integration.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5094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A6CA3-2F69-9354-307A-ABAFCEB26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2" y="0"/>
            <a:ext cx="11353800" cy="787174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Functional and non-functional requirements</a:t>
            </a:r>
            <a:endParaRPr lang="en-IN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AA04393-ABED-0B1D-5D02-7F42231B59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0843" y="1389242"/>
            <a:ext cx="9590314" cy="50070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CD2F94-47EC-9995-D443-A900F03C88BB}"/>
              </a:ext>
            </a:extLst>
          </p:cNvPr>
          <p:cNvSpPr txBox="1"/>
          <p:nvPr/>
        </p:nvSpPr>
        <p:spPr>
          <a:xfrm>
            <a:off x="250372" y="787174"/>
            <a:ext cx="426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Functional Requirements:</a:t>
            </a:r>
            <a:endParaRPr lang="en-IN" sz="2400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9F520D-6553-7BFB-9D38-3EDCFDF77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12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2E6980-A7DB-58EA-0607-FB6512C2FE83}"/>
              </a:ext>
            </a:extLst>
          </p:cNvPr>
          <p:cNvSpPr txBox="1"/>
          <p:nvPr/>
        </p:nvSpPr>
        <p:spPr>
          <a:xfrm>
            <a:off x="4735235" y="6211669"/>
            <a:ext cx="310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Fig 1: Functional requirements</a:t>
            </a:r>
          </a:p>
        </p:txBody>
      </p:sp>
    </p:spTree>
    <p:extLst>
      <p:ext uri="{BB962C8B-B14F-4D97-AF65-F5344CB8AC3E}">
        <p14:creationId xmlns:p14="http://schemas.microsoft.com/office/powerpoint/2010/main" val="3370252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4F66F-2510-4BE5-36A9-35B44257C5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CF09EC-BCFF-3884-79D2-CD6901A551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11" t="13891" r="3187" b="4939"/>
          <a:stretch/>
        </p:blipFill>
        <p:spPr>
          <a:xfrm>
            <a:off x="2108972" y="1642838"/>
            <a:ext cx="8158727" cy="45937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9F4685-BC9D-E43D-0138-129BC4181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163286"/>
            <a:ext cx="11353800" cy="89603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Functional and non-functional requirements (continued)</a:t>
            </a:r>
            <a:endParaRPr lang="en-IN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5BBF6-A799-94B8-9DF2-ED5B58A26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256" y="1298802"/>
            <a:ext cx="10515600" cy="506934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IN" sz="2400" b="1" dirty="0"/>
              <a:t>Non-Functional Requirements: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BA3BD9-6001-3C6C-B169-B02041CBE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13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029251-9ABE-955C-B18E-3242B6617302}"/>
              </a:ext>
            </a:extLst>
          </p:cNvPr>
          <p:cNvSpPr txBox="1"/>
          <p:nvPr/>
        </p:nvSpPr>
        <p:spPr>
          <a:xfrm>
            <a:off x="4664423" y="6187073"/>
            <a:ext cx="36842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Fig 2: Non-Functional Dependencies</a:t>
            </a:r>
          </a:p>
        </p:txBody>
      </p:sp>
    </p:spTree>
    <p:extLst>
      <p:ext uri="{BB962C8B-B14F-4D97-AF65-F5344CB8AC3E}">
        <p14:creationId xmlns:p14="http://schemas.microsoft.com/office/powerpoint/2010/main" val="2166863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6B7F9-3385-E313-E3DF-000A7D09E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864" y="-19598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9A79D7B-7D38-0BB2-ECBE-8BE163A48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1" t="1519" r="2794" b="4550"/>
          <a:stretch/>
        </p:blipFill>
        <p:spPr>
          <a:xfrm>
            <a:off x="3737499" y="643484"/>
            <a:ext cx="5125945" cy="581966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BB634-A1DD-6BC7-4853-CEBFE0D6E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14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A97625-FAB2-7AA7-5B49-CDA3A41F40DA}"/>
              </a:ext>
            </a:extLst>
          </p:cNvPr>
          <p:cNvSpPr txBox="1"/>
          <p:nvPr/>
        </p:nvSpPr>
        <p:spPr>
          <a:xfrm>
            <a:off x="4740676" y="6381011"/>
            <a:ext cx="3284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Fig 3: Methodology diagram</a:t>
            </a:r>
          </a:p>
        </p:txBody>
      </p:sp>
    </p:spTree>
    <p:extLst>
      <p:ext uri="{BB962C8B-B14F-4D97-AF65-F5344CB8AC3E}">
        <p14:creationId xmlns:p14="http://schemas.microsoft.com/office/powerpoint/2010/main" val="3318967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F23EF-7F91-4937-61C9-03A7A3345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03" y="-158657"/>
            <a:ext cx="10515600" cy="1325563"/>
          </a:xfrm>
        </p:spPr>
        <p:txBody>
          <a:bodyPr>
            <a:norm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3B3742-2DEE-3706-6D17-60C9F505D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15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801E47-D209-9297-821F-5E28558D57A6}"/>
              </a:ext>
            </a:extLst>
          </p:cNvPr>
          <p:cNvSpPr txBox="1"/>
          <p:nvPr/>
        </p:nvSpPr>
        <p:spPr>
          <a:xfrm>
            <a:off x="4703127" y="5813258"/>
            <a:ext cx="371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Fig 4: Modular Diagram</a:t>
            </a:r>
          </a:p>
        </p:txBody>
      </p:sp>
      <p:pic>
        <p:nvPicPr>
          <p:cNvPr id="15" name="Picture 14" descr="A diagram of a teacher&#10;&#10;Description automatically generated">
            <a:extLst>
              <a:ext uri="{FF2B5EF4-FFF2-40B4-BE49-F238E27FC236}">
                <a16:creationId xmlns:a16="http://schemas.microsoft.com/office/drawing/2014/main" id="{2D6D627B-21EE-2C68-6FD4-F701CD2090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7371" y="491235"/>
            <a:ext cx="5037257" cy="532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320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4199F1-EE19-4B1D-5772-B9954AF65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16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26318B-EE84-60A7-54DA-8EE9259F02D2}"/>
              </a:ext>
            </a:extLst>
          </p:cNvPr>
          <p:cNvSpPr txBox="1"/>
          <p:nvPr/>
        </p:nvSpPr>
        <p:spPr>
          <a:xfrm>
            <a:off x="5086905" y="5401153"/>
            <a:ext cx="3595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Fig 7: Use case diagram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0C9434AE-C1EE-BF00-CA4A-957BAC549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721" y="480667"/>
            <a:ext cx="5451660" cy="478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853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187E7-EFC0-A71D-D462-52421AB95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28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Design Constraints</a:t>
            </a:r>
            <a:endParaRPr lang="en-IN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EB34D-8202-BA65-327A-8462413543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715" y="1128939"/>
            <a:ext cx="10515600" cy="4351338"/>
          </a:xfrm>
        </p:spPr>
        <p:txBody>
          <a:bodyPr>
            <a:norm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2400" dirty="0"/>
              <a:t>Lighting Conditions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400" dirty="0"/>
              <a:t>Clear Background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400" dirty="0"/>
              <a:t>Real-Time Processing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400" dirty="0"/>
              <a:t>Voice Clarity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400" dirty="0"/>
              <a:t>Cross-Platform Compatibility</a:t>
            </a:r>
            <a:endParaRPr lang="en-IN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48269-03DC-73F3-5AF3-2BB8898D3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082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F82B2-A588-5E38-3117-F9D17B3CA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308" y="-300037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AAFFB-F519-CE67-1FDE-3B4C7424F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308" y="589108"/>
            <a:ext cx="11166765" cy="613236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Development</a:t>
            </a:r>
          </a:p>
          <a:p>
            <a:pPr algn="just"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  <a:p>
            <a:pPr algn="just"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</a:p>
          <a:p>
            <a:pPr algn="just"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Framework</a:t>
            </a:r>
          </a:p>
          <a:p>
            <a:pPr algn="just"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Flask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APIs</a:t>
            </a:r>
          </a:p>
          <a:p>
            <a:pPr algn="just"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Gemini AI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Libraries:</a:t>
            </a:r>
          </a:p>
          <a:p>
            <a:pPr algn="just"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Flask-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SocketIO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Speech Recognition </a:t>
            </a:r>
          </a:p>
          <a:p>
            <a:pPr algn="just"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Pyttsx3</a:t>
            </a:r>
          </a:p>
          <a:p>
            <a:pPr algn="just"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</a:p>
          <a:p>
            <a:pPr algn="just"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Tesseract OCR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endParaRPr lang="en-IN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34793C-59F3-99D5-4FF9-43E60738D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84672" y="6356351"/>
            <a:ext cx="2743200" cy="365125"/>
          </a:xfrm>
        </p:spPr>
        <p:txBody>
          <a:bodyPr/>
          <a:lstStyle/>
          <a:p>
            <a:fld id="{D4AE80A9-E2C0-45FE-B845-40ECB682A9FC}" type="slidenum">
              <a:rPr lang="en-IN" smtClean="0"/>
              <a:t>18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30695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308B4-A030-1134-0EFC-A79231461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96D00-4E15-1BEA-811B-C4A6B2CD7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308" y="-300037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Discussions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8ED1FC-195A-0326-5190-098749FDC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19</a:t>
            </a:fld>
            <a:endParaRPr lang="en-IN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18BBB45F-7ADF-1C2A-0499-D707DD7A4B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308" y="470360"/>
            <a:ext cx="10628455" cy="5539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command interpretation enables effective control of applications through voice commands.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Accurate hand gesture tracking allows users to:</a:t>
            </a:r>
          </a:p>
          <a:p>
            <a:pPr marL="800100" marR="0" lvl="1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Draw, erase, and interact seamlessly with a chalkboard.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Integrated AI model processes voice commands and text inputs to:</a:t>
            </a:r>
          </a:p>
          <a:p>
            <a:pPr marL="800100" marR="0" lvl="1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doubts.</a:t>
            </a:r>
          </a:p>
          <a:p>
            <a:pPr marL="800100" marR="0" lvl="1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suggestions for enhanced learning experiences.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Voice-controlled PowerPoint presentations support:</a:t>
            </a:r>
          </a:p>
          <a:p>
            <a:pPr marL="800100" marR="0" lvl="1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Smooth slide navigation without physical interaction.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Customization features, controlled via voice commands, include:</a:t>
            </a:r>
          </a:p>
          <a:p>
            <a:pPr marL="800100" marR="0" lvl="1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Changing brush color and thickness.</a:t>
            </a:r>
          </a:p>
          <a:p>
            <a:pPr marL="800100" marR="0" lvl="1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Adjusting background settings.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tool is highly adaptable to various user preferences.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700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CAE838-C12F-2FE9-4053-17AD7C5BF452}"/>
              </a:ext>
            </a:extLst>
          </p:cNvPr>
          <p:cNvSpPr txBox="1"/>
          <p:nvPr/>
        </p:nvSpPr>
        <p:spPr>
          <a:xfrm>
            <a:off x="65314" y="242596"/>
            <a:ext cx="10982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cs typeface="Times New Roman" panose="02020603050405020304" pitchFamily="18" charset="0"/>
              </a:rPr>
              <a:t>Content</a:t>
            </a:r>
            <a:endParaRPr lang="en-IN" sz="2800" b="1" dirty="0"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DAE51E-2C22-9297-07B8-D63D5543E874}"/>
              </a:ext>
            </a:extLst>
          </p:cNvPr>
          <p:cNvSpPr txBox="1"/>
          <p:nvPr/>
        </p:nvSpPr>
        <p:spPr>
          <a:xfrm>
            <a:off x="646922" y="861661"/>
            <a:ext cx="10898156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Introduction								3</a:t>
            </a:r>
          </a:p>
          <a:p>
            <a:endParaRPr lang="en-US" sz="2000" b="1" dirty="0"/>
          </a:p>
          <a:p>
            <a:r>
              <a:rPr lang="en-IN" sz="2000" b="1" dirty="0"/>
              <a:t>Problem Definition							4</a:t>
            </a:r>
          </a:p>
          <a:p>
            <a:endParaRPr lang="en-IN" sz="2000" b="1" dirty="0"/>
          </a:p>
          <a:p>
            <a:r>
              <a:rPr lang="en-IN" sz="2000" b="1" dirty="0"/>
              <a:t>Objectives								5</a:t>
            </a:r>
          </a:p>
          <a:p>
            <a:endParaRPr lang="en-IN" sz="2000" b="1" dirty="0"/>
          </a:p>
          <a:p>
            <a:r>
              <a:rPr lang="en-IN" sz="2000" b="1" dirty="0"/>
              <a:t>Literature Survey								6		</a:t>
            </a:r>
          </a:p>
          <a:p>
            <a:endParaRPr lang="en-IN" sz="2000" b="1" dirty="0"/>
          </a:p>
          <a:p>
            <a:r>
              <a:rPr lang="en-IN" sz="2000" b="1" dirty="0"/>
              <a:t>Functional and Non-Functional Requirements			               11		</a:t>
            </a:r>
          </a:p>
          <a:p>
            <a:endParaRPr lang="en-IN" sz="2000" b="1" dirty="0"/>
          </a:p>
          <a:p>
            <a:r>
              <a:rPr lang="en-IN" sz="2000" b="1" dirty="0"/>
              <a:t>Design Constraints                                                                                                             17  </a:t>
            </a:r>
          </a:p>
          <a:p>
            <a:endParaRPr lang="en-IN" sz="2000" b="1" dirty="0"/>
          </a:p>
          <a:p>
            <a:r>
              <a:rPr lang="en-IN" sz="2000" b="1" dirty="0"/>
              <a:t>Implementation    	                                                                                               18</a:t>
            </a:r>
          </a:p>
          <a:p>
            <a:endParaRPr lang="en-IN" sz="2000" b="1" dirty="0"/>
          </a:p>
          <a:p>
            <a:r>
              <a:rPr lang="en-IN" sz="2000" b="1" dirty="0"/>
              <a:t>Results and Discussion            					               19</a:t>
            </a:r>
          </a:p>
          <a:p>
            <a:endParaRPr lang="en-IN" sz="2000" b="1" dirty="0"/>
          </a:p>
          <a:p>
            <a:r>
              <a:rPr lang="en-IN" sz="2000" b="1" dirty="0"/>
              <a:t>Conclusion and Future Scope					               22</a:t>
            </a:r>
          </a:p>
          <a:p>
            <a:endParaRPr lang="en-IN" sz="2000" b="1" dirty="0"/>
          </a:p>
          <a:p>
            <a:r>
              <a:rPr lang="en-IN" sz="2000" b="1" dirty="0"/>
              <a:t>Bibliography							               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AD692-9358-6532-B7F2-5C8F6FE5B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03381-4F9F-479F-A59B-36294A8BC247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1425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A96DA-2A9B-4E66-525D-9FAC9BB49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2413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4165D7-9845-5BE7-C906-E7067B588E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471" y="1073150"/>
            <a:ext cx="5370783" cy="369959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2FECF-AE0D-83EE-5110-3678BDA02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20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E39672-0A22-7029-DFA2-9ECA53417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747" y="1068676"/>
            <a:ext cx="5243944" cy="368575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A544CA7-6908-EC39-82A8-5041C25F707C}"/>
              </a:ext>
            </a:extLst>
          </p:cNvPr>
          <p:cNvCxnSpPr/>
          <p:nvPr/>
        </p:nvCxnSpPr>
        <p:spPr>
          <a:xfrm flipV="1">
            <a:off x="3048000" y="1199535"/>
            <a:ext cx="3262747" cy="27628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3929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0DFCD-DCFC-907F-7678-E4C32C8CC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2413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 (continued)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8BEC7-15C7-E336-4998-69B9DF98B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21</a:t>
            </a:fld>
            <a:endParaRPr lang="en-IN"/>
          </a:p>
        </p:txBody>
      </p:sp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D45C0854-95E5-07B3-16FB-828C4F4DA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799" y="1073150"/>
            <a:ext cx="8200401" cy="4351338"/>
          </a:xfrm>
        </p:spPr>
      </p:pic>
    </p:spTree>
    <p:extLst>
      <p:ext uri="{BB962C8B-B14F-4D97-AF65-F5344CB8AC3E}">
        <p14:creationId xmlns:p14="http://schemas.microsoft.com/office/powerpoint/2010/main" val="24952904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C94E94-D185-D7A8-75EA-200D8CCB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22</a:t>
            </a:fld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E5A3BE6-EA27-FAC3-BBBE-BA1E3F28B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635" y="3429000"/>
            <a:ext cx="5695122" cy="302553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494836A-05D4-EF89-7EB9-236D18ACB93B}"/>
                  </a:ext>
                </a:extLst>
              </p14:cNvPr>
              <p14:cNvContentPartPr/>
              <p14:nvPr/>
            </p14:nvContentPartPr>
            <p14:xfrm>
              <a:off x="1582827" y="1641828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494836A-05D4-EF89-7EB9-236D18ACB93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73827" y="1632828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29" name="Picture 28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F141CD56-41EB-1ACA-6AA2-13E0729AD1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15" y="606243"/>
            <a:ext cx="4491124" cy="2428324"/>
          </a:xfrm>
          <a:prstGeom prst="rect">
            <a:avLst/>
          </a:prstGeom>
        </p:spPr>
      </p:pic>
      <p:pic>
        <p:nvPicPr>
          <p:cNvPr id="33" name="Picture 32" descr="A screenshot of a computer&#10;&#10;Description automatically generated">
            <a:extLst>
              <a:ext uri="{FF2B5EF4-FFF2-40B4-BE49-F238E27FC236}">
                <a16:creationId xmlns:a16="http://schemas.microsoft.com/office/drawing/2014/main" id="{198D03F0-B493-367C-128A-5BCFCFC126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241" y="606244"/>
            <a:ext cx="4621444" cy="2428323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FB7197D-3045-3DAD-97B3-AB2413AC4915}"/>
              </a:ext>
            </a:extLst>
          </p:cNvPr>
          <p:cNvCxnSpPr/>
          <p:nvPr/>
        </p:nvCxnSpPr>
        <p:spPr>
          <a:xfrm>
            <a:off x="4670323" y="2084439"/>
            <a:ext cx="2408903" cy="501445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DB021D6-05AB-5AC5-436D-7AD941CBC81F}"/>
              </a:ext>
            </a:extLst>
          </p:cNvPr>
          <p:cNvCxnSpPr/>
          <p:nvPr/>
        </p:nvCxnSpPr>
        <p:spPr>
          <a:xfrm flipH="1">
            <a:off x="7502013" y="3034567"/>
            <a:ext cx="629264" cy="1094981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A9BE4C75-4A38-95CC-8611-15636B05DAF6}"/>
              </a:ext>
            </a:extLst>
          </p:cNvPr>
          <p:cNvSpPr txBox="1"/>
          <p:nvPr/>
        </p:nvSpPr>
        <p:spPr>
          <a:xfrm>
            <a:off x="641315" y="64783"/>
            <a:ext cx="5454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 (continued)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5082669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B39D6D-6FA7-2283-C711-CB33C1B2B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23</a:t>
            </a:fld>
            <a:endParaRPr lang="en-IN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FBF16B06-E395-246D-10A5-88C210B58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49"/>
          <a:stretch/>
        </p:blipFill>
        <p:spPr>
          <a:xfrm>
            <a:off x="307251" y="1210035"/>
            <a:ext cx="5632922" cy="26304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046AA7-A327-572B-00E5-A92974DB4127}"/>
              </a:ext>
            </a:extLst>
          </p:cNvPr>
          <p:cNvSpPr txBox="1"/>
          <p:nvPr/>
        </p:nvSpPr>
        <p:spPr>
          <a:xfrm>
            <a:off x="809294" y="344482"/>
            <a:ext cx="5454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Screenshots (continued)</a:t>
            </a:r>
            <a:endParaRPr lang="en-IN" sz="2800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05DEBA79-BFC9-61BE-FB2B-CA114037E0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263" y="3125188"/>
            <a:ext cx="5155726" cy="306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33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C8D9E-729D-FE2D-9D63-C52F119AD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391" y="135082"/>
            <a:ext cx="10515600" cy="103909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Conclusion and Future Work</a:t>
            </a:r>
            <a:endParaRPr lang="en-IN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4726F-F33E-8063-E805-5C616E8C3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391" y="1101437"/>
            <a:ext cx="10515600" cy="32211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This application aims in integrating effective interacting learning, hands free teaching/learning feature and ensure time saving feature improves the overall efficiency of the teaching and learning process.</a:t>
            </a:r>
          </a:p>
          <a:p>
            <a:pPr marL="0" indent="0">
              <a:buNone/>
            </a:pPr>
            <a:r>
              <a:rPr lang="en-US" sz="2400" b="1" u="sng" dirty="0"/>
              <a:t>Future scope:</a:t>
            </a:r>
          </a:p>
          <a:p>
            <a:pPr marL="0" indent="0">
              <a:buNone/>
            </a:pPr>
            <a:r>
              <a:rPr lang="en-US" sz="2400" dirty="0"/>
              <a:t>(i) Students monitoring system for tutors.</a:t>
            </a:r>
          </a:p>
          <a:p>
            <a:pPr marL="0" indent="0">
              <a:buNone/>
            </a:pPr>
            <a:r>
              <a:rPr lang="en-US" sz="2400" dirty="0"/>
              <a:t>(ii) To make it a  platform that allows multiple users to join an online session concurrently, ensuring broad participation and engagement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8ABEC-50F3-9D3D-9F51-07D30153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94938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576B4-52E4-79C0-83A6-018BBEB4F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401"/>
            <a:ext cx="10515600" cy="556636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Bibliography</a:t>
            </a:r>
            <a:endParaRPr lang="en-IN" sz="2800" b="1" dirty="0"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011E8-5EBB-C758-DCF4-F5F4DCFA1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1993"/>
            <a:ext cx="10515600" cy="601160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IN" sz="2400" dirty="0"/>
              <a:t>[1] DV Bhargav et al. “A Simple Approach for Scripting in Air and Display using Computer Vision”. In: 2021 IEEE International Conference on Mobile Networks and Wireless Communications (ICMNWC). IEEE. 2021, pp. 1–4.</a:t>
            </a:r>
          </a:p>
          <a:p>
            <a:pPr marL="0" indent="0" algn="just">
              <a:buNone/>
            </a:pPr>
            <a:r>
              <a:rPr lang="en-IN" sz="2400" dirty="0"/>
              <a:t>[2] K Pavithra, A Geetha, and R </a:t>
            </a:r>
            <a:r>
              <a:rPr lang="en-IN" sz="2400" dirty="0" err="1"/>
              <a:t>Chinnaiyan</a:t>
            </a:r>
            <a:r>
              <a:rPr lang="en-IN" sz="2400" dirty="0"/>
              <a:t>. “The Virtual Air Canvas Using Image Processing”. In: 2023 International Conference on New Frontiers in </a:t>
            </a:r>
            <a:r>
              <a:rPr lang="en-IN" sz="2400" dirty="0" err="1"/>
              <a:t>Communica-tion</a:t>
            </a:r>
            <a:r>
              <a:rPr lang="en-IN" sz="2400" dirty="0"/>
              <a:t>, Automation, Management and Security (ICCAMS). Vol. 1. IEEE. 2023, pp. 1–6.</a:t>
            </a:r>
          </a:p>
          <a:p>
            <a:pPr marL="0" indent="0" algn="just">
              <a:buNone/>
            </a:pPr>
            <a:r>
              <a:rPr lang="en-IN" sz="2400" dirty="0"/>
              <a:t>[3] A Suresh et al. “Air Canvas: Expressing Creativity in the Real World with OpenCV and Python”. In: 2023 International Conference on Energy, Materials and Com-</a:t>
            </a:r>
            <a:r>
              <a:rPr lang="en-IN" sz="2400" dirty="0" err="1"/>
              <a:t>munication</a:t>
            </a:r>
            <a:r>
              <a:rPr lang="en-IN" sz="2400" dirty="0"/>
              <a:t> Engineering (ICEMCE). IEEE. 2023, pp. 1–5.</a:t>
            </a:r>
          </a:p>
          <a:p>
            <a:pPr marL="0" indent="0" algn="just">
              <a:buNone/>
            </a:pPr>
            <a:r>
              <a:rPr lang="en-IN" sz="2400" dirty="0"/>
              <a:t>[4] Palak Rai et al. “Virtual canvas for interactive learning using OpenCV”. In: 2022IEEE 3rd Global Conference for Advancement in Technology (GCAT). IEEE. 2022,pp. 1–5.</a:t>
            </a:r>
          </a:p>
          <a:p>
            <a:pPr marL="0" indent="0" algn="just">
              <a:buNone/>
            </a:pPr>
            <a:r>
              <a:rPr lang="en-IN" sz="2400" dirty="0"/>
              <a:t>[5] B Chandana et al. “Transforming Teaching and Learning with Hand Gestures”. In:2024 OPJU International Technology Conference (OTCON) on Smart Computing for Innovation and Advancement in Industry 4.0. IEEE. 2024, pp. 1–5.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BC055-BC08-089F-A187-34A60CB84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92949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59A6A-1A3A-2874-7548-1B3EF91A3F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FB0CF-F8CC-E21A-7519-9D078173F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401"/>
            <a:ext cx="10515600" cy="556636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Bibliography</a:t>
            </a:r>
            <a:endParaRPr lang="en-IN" sz="2800" b="1" dirty="0"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16AB6-B813-5A5E-B2CC-94B8D13C5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1994"/>
            <a:ext cx="10515600" cy="5750244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IN" sz="2400" dirty="0"/>
              <a:t>[6] V Ramachandra H et al. “Virtual Air Canvas Using OpenCV and </a:t>
            </a:r>
            <a:r>
              <a:rPr lang="en-IN" sz="2400" dirty="0" err="1"/>
              <a:t>Mediapipe</a:t>
            </a:r>
            <a:r>
              <a:rPr lang="en-IN" sz="2400" dirty="0"/>
              <a:t>”. In:2022 International Conference on Futuristic Technologies (INCOFT). IEEE. 2022,pp. 1–4.</a:t>
            </a:r>
          </a:p>
          <a:p>
            <a:pPr marL="0" indent="0" algn="just">
              <a:buNone/>
            </a:pPr>
            <a:r>
              <a:rPr lang="en-IN" sz="2400" dirty="0"/>
              <a:t>[7] </a:t>
            </a:r>
            <a:r>
              <a:rPr lang="en-IN" sz="2400" dirty="0" err="1"/>
              <a:t>Sayli</a:t>
            </a:r>
            <a:r>
              <a:rPr lang="en-IN" sz="2400" dirty="0"/>
              <a:t> More et al. “Air Canvas: Draw in Air”. In: International Research Journal of Engineering and Technology (IRJET) Volume 9 (2022).</a:t>
            </a:r>
          </a:p>
          <a:p>
            <a:pPr marL="0" indent="0" algn="just">
              <a:buNone/>
            </a:pPr>
            <a:r>
              <a:rPr lang="en-IN" sz="2400" dirty="0"/>
              <a:t>[8] Atharva </a:t>
            </a:r>
            <a:r>
              <a:rPr lang="en-IN" sz="2400" dirty="0" err="1"/>
              <a:t>Hoshing</a:t>
            </a:r>
            <a:r>
              <a:rPr lang="en-IN" sz="2400" dirty="0"/>
              <a:t> et al. “Chalk-Free Instructions through Hand Gestures: Bridging the Gap in Digital Education”. In: ().</a:t>
            </a:r>
          </a:p>
          <a:p>
            <a:pPr marL="0" indent="0" algn="just">
              <a:buNone/>
            </a:pPr>
            <a:r>
              <a:rPr lang="en-IN" sz="2400" dirty="0"/>
              <a:t>[9] Akhil Mohan et al. “Virtual Air Canvas”. In: ().</a:t>
            </a:r>
          </a:p>
          <a:p>
            <a:pPr marL="0" indent="0" algn="just">
              <a:buNone/>
            </a:pPr>
            <a:r>
              <a:rPr lang="en-IN" sz="2400" dirty="0"/>
              <a:t>[10] </a:t>
            </a:r>
            <a:r>
              <a:rPr lang="en-IN" sz="2400" dirty="0" err="1"/>
              <a:t>Ajoy</a:t>
            </a:r>
            <a:r>
              <a:rPr lang="en-IN" sz="2400" dirty="0"/>
              <a:t> Ketan Sarangi and Rudra Prakash Pradhan. “ICT infrastructure and economic growth: A critical assessment and some policy implications”. In: Decision 47.4(2020), pp. 363–383.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0EEE5-BA91-5763-7117-1C806345C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78080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4DC76-6E61-F17D-479D-50357DF57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9331" y="2508557"/>
            <a:ext cx="4713338" cy="1325563"/>
          </a:xfrm>
        </p:spPr>
        <p:txBody>
          <a:bodyPr>
            <a:normAutofit/>
          </a:bodyPr>
          <a:lstStyle/>
          <a:p>
            <a:pPr algn="ctr"/>
            <a:r>
              <a:rPr lang="en-IN" sz="6000" b="1" dirty="0">
                <a:latin typeface="Arial Black" panose="020B0A04020102020204" pitchFamily="34" charset="0"/>
              </a:rPr>
              <a:t>Thank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3A4ED-10F6-8E8D-9272-18C9BDF33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27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4741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FBCF2-08E2-0265-2F51-8280CFD19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342" y="117269"/>
            <a:ext cx="4898571" cy="712334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Introduction</a:t>
            </a:r>
            <a:endParaRPr lang="en-IN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389533-4F2C-D977-2773-8F5AD44EDB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342" y="995362"/>
            <a:ext cx="10929257" cy="5862637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Enhances Traditional Learning:</a:t>
            </a:r>
            <a:br>
              <a:rPr lang="en-US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An extension of the traditional teaching approach to increase its effectiveness.</a:t>
            </a:r>
          </a:p>
          <a:p>
            <a:pPr algn="l">
              <a:lnSpc>
                <a:spcPct val="100000"/>
              </a:lnSpc>
            </a:pPr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Differential Experiences of Learning:</a:t>
            </a:r>
            <a:br>
              <a:rPr lang="en-US" b="1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Promotes personalized learning, designed to suit individual requirement and preference.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00000"/>
              </a:lnSpc>
            </a:pPr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Building Adaptive Learning Culture:</a:t>
            </a:r>
            <a:br>
              <a:rPr lang="en-US" u="sng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Strives to develop an effective and responsive learning environment in terms of the given forms of needs for learning.</a:t>
            </a:r>
          </a:p>
          <a:p>
            <a:pPr algn="l">
              <a:lnSpc>
                <a:spcPct val="100000"/>
              </a:lnSpc>
            </a:pPr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Saves time for Virtual mentoring and immersive environments :</a:t>
            </a:r>
            <a:br>
              <a:rPr lang="en-US" b="1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Provides excellent interactive experiences that bring about a dynamism of learning.</a:t>
            </a:r>
            <a:endParaRPr lang="en-IN" dirty="0"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FD90A-274E-0788-7108-87CEF4337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0661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4CF5-6DCA-7106-7D92-DA3387D26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19546" y="-135082"/>
            <a:ext cx="5120245" cy="908277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Problem Definition</a:t>
            </a:r>
            <a:endParaRPr lang="en-IN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8479BB-26C4-3946-9835-A468D3AB95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428" y="991404"/>
            <a:ext cx="11321143" cy="5422714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faced by students: </a:t>
            </a:r>
          </a:p>
          <a:p>
            <a:pPr algn="just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methods lack the flexibility to allow for hands-free control and efficient problem solving.</a:t>
            </a:r>
          </a:p>
          <a:p>
            <a:pPr algn="just">
              <a:lnSpc>
                <a:spcPct val="1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consumption:</a:t>
            </a:r>
          </a:p>
          <a:p>
            <a:pPr algn="just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Tutors/Educators spend more time creating  study resources for students.</a:t>
            </a:r>
          </a:p>
          <a:p>
            <a:pPr algn="just">
              <a:lnSpc>
                <a:spcPct val="1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Need/Solution:</a:t>
            </a: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a need for an educational platform that not only supports students but also empowers tutors by offering more interactive and engaging teaching methods.</a:t>
            </a: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hands-free teaching with the convenience of voice commands, enhancing the teaching experience.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91A5CD-3764-419C-2FB4-389272923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8167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2A87731-EE4F-7047-B5D4-5B4B7A1FFE53}"/>
              </a:ext>
            </a:extLst>
          </p:cNvPr>
          <p:cNvSpPr txBox="1"/>
          <p:nvPr/>
        </p:nvSpPr>
        <p:spPr>
          <a:xfrm>
            <a:off x="471340" y="324435"/>
            <a:ext cx="11048214" cy="4097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800" b="1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Objectives: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 1: To create a modern education tool integrated with generative AI to enhance the overall quality of the education.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 2: To implement the robust voice command system that allow teachers to interact with platforms hands free.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 3: To incorporate Natural Language Processing(NLP) to automatically correct and suggest improvement in the text providing teachers with real time feedback.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B40FC0-FD56-4BCD-E19D-DFC3BBF0C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0300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EAB007-3C2F-1109-71B8-A9ED8B790644}"/>
              </a:ext>
            </a:extLst>
          </p:cNvPr>
          <p:cNvSpPr txBox="1"/>
          <p:nvPr/>
        </p:nvSpPr>
        <p:spPr>
          <a:xfrm>
            <a:off x="88555" y="0"/>
            <a:ext cx="111613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Literature survey :</a:t>
            </a:r>
            <a:endParaRPr lang="en-IN" sz="4400" b="1" u="sng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4842A0D-3D04-9DDC-E0D8-5BC36079CE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9914924"/>
              </p:ext>
            </p:extLst>
          </p:nvPr>
        </p:nvGraphicFramePr>
        <p:xfrm>
          <a:off x="185057" y="616082"/>
          <a:ext cx="11876314" cy="573107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23061">
                  <a:extLst>
                    <a:ext uri="{9D8B030D-6E8A-4147-A177-3AD203B41FA5}">
                      <a16:colId xmlns:a16="http://schemas.microsoft.com/office/drawing/2014/main" val="1507293052"/>
                    </a:ext>
                  </a:extLst>
                </a:gridCol>
                <a:gridCol w="2618509">
                  <a:extLst>
                    <a:ext uri="{9D8B030D-6E8A-4147-A177-3AD203B41FA5}">
                      <a16:colId xmlns:a16="http://schemas.microsoft.com/office/drawing/2014/main" val="3908848285"/>
                    </a:ext>
                  </a:extLst>
                </a:gridCol>
                <a:gridCol w="3574473">
                  <a:extLst>
                    <a:ext uri="{9D8B030D-6E8A-4147-A177-3AD203B41FA5}">
                      <a16:colId xmlns:a16="http://schemas.microsoft.com/office/drawing/2014/main" val="526245782"/>
                    </a:ext>
                  </a:extLst>
                </a:gridCol>
                <a:gridCol w="3260271">
                  <a:extLst>
                    <a:ext uri="{9D8B030D-6E8A-4147-A177-3AD203B41FA5}">
                      <a16:colId xmlns:a16="http://schemas.microsoft.com/office/drawing/2014/main" val="3006709619"/>
                    </a:ext>
                  </a:extLst>
                </a:gridCol>
              </a:tblGrid>
              <a:tr h="63778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Title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Problem Addressed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Implementation and Results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659080"/>
                  </a:ext>
                </a:extLst>
              </a:tr>
              <a:tr h="2014811"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simple Approach for scripting in Air and Display using computer Vision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Due to pandemic there was a lack of educational tools that can makes Student understanding better way.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a model where we can write in air using our and fingers and can be saved for later use. 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There was no voice control Over their drawing and for better understanding the color changing option is not available.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8368652"/>
                  </a:ext>
                </a:extLst>
              </a:tr>
              <a:tr h="1463999"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virtual air canvas using image processing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solve the problem that enable users to draw in the air and detect hand emojis in front of a video feed.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air canvas allows users to use their fingers to draw or write in the air with the system detecting and tracking the movement of their fingertips.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 the user want to draw the perfect shapes this feature is not available.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0984914"/>
                  </a:ext>
                </a:extLst>
              </a:tr>
              <a:tr h="712101"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Air Canvas : Ex-pressing Creativity in the Real world with OpenCV and Python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solve the problems faced in online education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allows content to be delivered in real space and allows us to draw our needs by holding fingers in air there are different colors and shapes.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There is no voice control feature where we speak a sentence and it will be displayed on the screen.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6577894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C8891B-FBD4-72E4-4CAE-9C32DE363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484" y="6499555"/>
            <a:ext cx="2743200" cy="365125"/>
          </a:xfrm>
        </p:spPr>
        <p:txBody>
          <a:bodyPr/>
          <a:lstStyle/>
          <a:p>
            <a:fld id="{D4AE80A9-E2C0-45FE-B845-40ECB682A9FC}" type="slidenum">
              <a:rPr lang="en-IN" smtClean="0"/>
              <a:t>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601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7D9F7-3345-BAA4-AFA7-7F28BF297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EFED76-C3A5-92B0-63CA-21A18FAEB1B4}"/>
              </a:ext>
            </a:extLst>
          </p:cNvPr>
          <p:cNvSpPr txBox="1"/>
          <p:nvPr/>
        </p:nvSpPr>
        <p:spPr>
          <a:xfrm>
            <a:off x="315686" y="0"/>
            <a:ext cx="111613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Literature survey :</a:t>
            </a:r>
            <a:endParaRPr lang="en-IN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4D38593-BA64-B4DF-69C4-C4438960B8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997826"/>
              </p:ext>
            </p:extLst>
          </p:nvPr>
        </p:nvGraphicFramePr>
        <p:xfrm>
          <a:off x="315686" y="616082"/>
          <a:ext cx="11630508" cy="59322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44985">
                  <a:extLst>
                    <a:ext uri="{9D8B030D-6E8A-4147-A177-3AD203B41FA5}">
                      <a16:colId xmlns:a16="http://schemas.microsoft.com/office/drawing/2014/main" val="1507293052"/>
                    </a:ext>
                  </a:extLst>
                </a:gridCol>
                <a:gridCol w="2879764">
                  <a:extLst>
                    <a:ext uri="{9D8B030D-6E8A-4147-A177-3AD203B41FA5}">
                      <a16:colId xmlns:a16="http://schemas.microsoft.com/office/drawing/2014/main" val="3908848285"/>
                    </a:ext>
                  </a:extLst>
                </a:gridCol>
                <a:gridCol w="2808534">
                  <a:extLst>
                    <a:ext uri="{9D8B030D-6E8A-4147-A177-3AD203B41FA5}">
                      <a16:colId xmlns:a16="http://schemas.microsoft.com/office/drawing/2014/main" val="526245782"/>
                    </a:ext>
                  </a:extLst>
                </a:gridCol>
                <a:gridCol w="3697225">
                  <a:extLst>
                    <a:ext uri="{9D8B030D-6E8A-4147-A177-3AD203B41FA5}">
                      <a16:colId xmlns:a16="http://schemas.microsoft.com/office/drawing/2014/main" val="3006709619"/>
                    </a:ext>
                  </a:extLst>
                </a:gridCol>
              </a:tblGrid>
              <a:tr h="76823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Title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Problem Addressed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u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Implementation and Results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b="1" u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659080"/>
                  </a:ext>
                </a:extLst>
              </a:tr>
              <a:tr h="2207932"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virtual canvas for interactive learning using OpenCV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concept tack-les the challenge of engagement in online education, as traditional methods often leave students feeling isolated and unmotivated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solution proposed was the virtual canvas where we can draw in air using different colors and shapes for better understanding..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solution wont be provided with the answer if we write a question and there is no auto correction.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8368652"/>
                  </a:ext>
                </a:extLst>
              </a:tr>
              <a:tr h="2956035"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Transforming Teaching and Learning with Hand Gestures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Using hand gestures in teaching helps overcome challenges like misunderstandings, disengagement, and diverse learning styles. Traditional methods can leave students feeling disconnected and hinder retention.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 can draw and write in air using our fingers and also color changing of the pen is available.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There is no readymade shapes that can be used to draw easily.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0984914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6561F5-DE43-05BD-B24F-4F03B750A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18" y="6471373"/>
            <a:ext cx="2743200" cy="365125"/>
          </a:xfrm>
        </p:spPr>
        <p:txBody>
          <a:bodyPr/>
          <a:lstStyle/>
          <a:p>
            <a:fld id="{D4AE80A9-E2C0-45FE-B845-40ECB682A9FC}" type="slidenum">
              <a:rPr lang="en-IN" smtClean="0"/>
              <a:t>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9822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69C4FD0-69A6-E55B-13E8-05D86D0E65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713801"/>
              </p:ext>
            </p:extLst>
          </p:nvPr>
        </p:nvGraphicFramePr>
        <p:xfrm>
          <a:off x="452523" y="617676"/>
          <a:ext cx="11474006" cy="61037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41408">
                  <a:extLst>
                    <a:ext uri="{9D8B030D-6E8A-4147-A177-3AD203B41FA5}">
                      <a16:colId xmlns:a16="http://schemas.microsoft.com/office/drawing/2014/main" val="349829793"/>
                    </a:ext>
                  </a:extLst>
                </a:gridCol>
                <a:gridCol w="3848071">
                  <a:extLst>
                    <a:ext uri="{9D8B030D-6E8A-4147-A177-3AD203B41FA5}">
                      <a16:colId xmlns:a16="http://schemas.microsoft.com/office/drawing/2014/main" val="468079989"/>
                    </a:ext>
                  </a:extLst>
                </a:gridCol>
                <a:gridCol w="3590819">
                  <a:extLst>
                    <a:ext uri="{9D8B030D-6E8A-4147-A177-3AD203B41FA5}">
                      <a16:colId xmlns:a16="http://schemas.microsoft.com/office/drawing/2014/main" val="4036329278"/>
                    </a:ext>
                  </a:extLst>
                </a:gridCol>
                <a:gridCol w="1993708">
                  <a:extLst>
                    <a:ext uri="{9D8B030D-6E8A-4147-A177-3AD203B41FA5}">
                      <a16:colId xmlns:a16="http://schemas.microsoft.com/office/drawing/2014/main" val="922110599"/>
                    </a:ext>
                  </a:extLst>
                </a:gridCol>
              </a:tblGrid>
              <a:tr h="88347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Title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Problem Addressed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Implementation and Results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9518997"/>
                  </a:ext>
                </a:extLst>
              </a:tr>
              <a:tr h="5220329">
                <a:tc>
                  <a:txBody>
                    <a:bodyPr/>
                    <a:lstStyle/>
                    <a:p>
                      <a:pPr algn="just"/>
                      <a:r>
                        <a:rPr lang="da-DK" sz="1900" b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Chalk-Free Instruc-tions through HandGestures: Bridgingthe Gap in Digi-tal Education</a:t>
                      </a:r>
                    </a:p>
                    <a:p>
                      <a:pPr algn="just"/>
                      <a:endParaRPr lang="da-DK" sz="1900" b="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9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Air Canvas Using OpenCV And Medi-a pipe.</a:t>
                      </a:r>
                      <a:endParaRPr lang="en-IN" sz="19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9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article high-lights the challenge of engaging students in digital education, where traditional methods like chalkboards fall short. 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9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9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9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9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Air Canvas project addresses the need for a hands-free, gesture-based digital drawing tool, overcoming challenges like accurate hand tracking, smooth line creation, and intuitive gesture recognition for seamless interaction without physical tools.</a:t>
                      </a:r>
                      <a:endParaRPr lang="en-IN" sz="19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Hand gesture recognition was an interactive presentation in chalk-less presentations. The students were much more interested and understood the topic far better. Reactions were mostly positive.</a:t>
                      </a:r>
                    </a:p>
                    <a:p>
                      <a:pPr algn="just"/>
                      <a:endParaRPr lang="en-US" sz="19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endParaRPr lang="en-US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Air Canvas project achieved a responsive, hands-free drawing experience, enabling users to draw, erase, and change colors using hand gestures with accurate tracking and smooth controls.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There is no voice commands to change the slides for faster working</a:t>
                      </a:r>
                    </a:p>
                    <a:p>
                      <a:pPr algn="just"/>
                      <a:endParaRPr lang="en-US" sz="19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endParaRPr lang="en-US" sz="19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endParaRPr lang="en-US" sz="19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endParaRPr lang="en-US" sz="19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9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There is no voice assistant for hand-free drawing which makes the work easier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501930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B0EC6C4-546A-3D3F-C3FA-C4494C3FBB2B}"/>
              </a:ext>
            </a:extLst>
          </p:cNvPr>
          <p:cNvSpPr txBox="1"/>
          <p:nvPr/>
        </p:nvSpPr>
        <p:spPr>
          <a:xfrm>
            <a:off x="469618" y="94456"/>
            <a:ext cx="3331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Literature survey </a:t>
            </a: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FC12873-62A8-BC7C-E703-322A43C68D2F}"/>
              </a:ext>
            </a:extLst>
          </p:cNvPr>
          <p:cNvCxnSpPr/>
          <p:nvPr/>
        </p:nvCxnSpPr>
        <p:spPr>
          <a:xfrm>
            <a:off x="469618" y="3730179"/>
            <a:ext cx="110910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D606C8-C2C0-A2CE-E107-AF70C52AD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E80A9-E2C0-45FE-B845-40ECB682A9FC}" type="slidenum">
              <a:rPr lang="en-IN" smtClean="0"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4413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B0A6C-CF88-5B0A-5416-F9925FE357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E5994B-8A27-B6C0-4807-49710FFE039E}"/>
              </a:ext>
            </a:extLst>
          </p:cNvPr>
          <p:cNvSpPr txBox="1"/>
          <p:nvPr/>
        </p:nvSpPr>
        <p:spPr>
          <a:xfrm>
            <a:off x="192464" y="0"/>
            <a:ext cx="111613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Literature survey:</a:t>
            </a:r>
            <a:endParaRPr lang="en-IN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2558E5D-85E6-95C3-CB71-4FB71993DB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677786"/>
              </p:ext>
            </p:extLst>
          </p:nvPr>
        </p:nvGraphicFramePr>
        <p:xfrm>
          <a:off x="185057" y="616082"/>
          <a:ext cx="11876314" cy="5775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36025">
                  <a:extLst>
                    <a:ext uri="{9D8B030D-6E8A-4147-A177-3AD203B41FA5}">
                      <a16:colId xmlns:a16="http://schemas.microsoft.com/office/drawing/2014/main" val="1507293052"/>
                    </a:ext>
                  </a:extLst>
                </a:gridCol>
                <a:gridCol w="2805545">
                  <a:extLst>
                    <a:ext uri="{9D8B030D-6E8A-4147-A177-3AD203B41FA5}">
                      <a16:colId xmlns:a16="http://schemas.microsoft.com/office/drawing/2014/main" val="3908848285"/>
                    </a:ext>
                  </a:extLst>
                </a:gridCol>
                <a:gridCol w="3273137">
                  <a:extLst>
                    <a:ext uri="{9D8B030D-6E8A-4147-A177-3AD203B41FA5}">
                      <a16:colId xmlns:a16="http://schemas.microsoft.com/office/drawing/2014/main" val="526245782"/>
                    </a:ext>
                  </a:extLst>
                </a:gridCol>
                <a:gridCol w="3561607">
                  <a:extLst>
                    <a:ext uri="{9D8B030D-6E8A-4147-A177-3AD203B41FA5}">
                      <a16:colId xmlns:a16="http://schemas.microsoft.com/office/drawing/2014/main" val="3006709619"/>
                    </a:ext>
                  </a:extLst>
                </a:gridCol>
              </a:tblGrid>
              <a:tr h="637782">
                <a:tc>
                  <a:txBody>
                    <a:bodyPr/>
                    <a:lstStyle/>
                    <a:p>
                      <a:pPr algn="just"/>
                      <a:r>
                        <a:rPr lang="en-US" sz="19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Title and Author</a:t>
                      </a:r>
                      <a:endParaRPr lang="en-IN" sz="19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9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Problem Addressed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9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Implementation and Results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9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659080"/>
                  </a:ext>
                </a:extLst>
              </a:tr>
              <a:tr h="2014811"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Air Canvas: Draw in Air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limitations of traditional digital drawing tools by proposing a gesture-based system that allows users to create 3D drawings using intuitive hand movements, enhancing interactivity and accessibility in digital art creation.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gesture-based system enables users to create 3D digital drawings with intuitive hand movements, achieving effective real-time tracking and accurate shape representation while increasing user engagement and creativity.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There is no voice control feature where we speak a sentence and it will be displayed on the screen.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8368652"/>
                  </a:ext>
                </a:extLst>
              </a:tr>
              <a:tr h="2118240"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Virtual Air Canvas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gesture recognition for 3D drawing, real-time feedback, and color tracking for precision, all while enabling hands-free operation and integration with digital tools.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results show that the gesture recognition system enables users to create 3D drawings with intuitive hand movements, resulting in increased engagement and creativity.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There is no voice activated</a:t>
                      </a:r>
                    </a:p>
                    <a:p>
                      <a:pPr algn="just"/>
                      <a:r>
                        <a:rPr lang="en-US" sz="19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Commands to change the slides.</a:t>
                      </a:r>
                      <a:endParaRPr lang="en-IN" sz="19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0984914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812E6-FC20-72CB-DDC4-714B15A71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83463" y="6492875"/>
            <a:ext cx="2743200" cy="365125"/>
          </a:xfrm>
        </p:spPr>
        <p:txBody>
          <a:bodyPr/>
          <a:lstStyle/>
          <a:p>
            <a:fld id="{D4AE80A9-E2C0-45FE-B845-40ECB682A9FC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7100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</TotalTime>
  <Words>1908</Words>
  <Application>Microsoft Office PowerPoint</Application>
  <PresentationFormat>Widescreen</PresentationFormat>
  <Paragraphs>222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Arial Black</vt:lpstr>
      <vt:lpstr>Calibri</vt:lpstr>
      <vt:lpstr>Calibri Light</vt:lpstr>
      <vt:lpstr>Cambria</vt:lpstr>
      <vt:lpstr>Times New Roman</vt:lpstr>
      <vt:lpstr>Wingdings</vt:lpstr>
      <vt:lpstr>Office Theme</vt:lpstr>
      <vt:lpstr>CANARA ENGINEERING COLLEGE Sudhindra Nagara, Benjanapadavu, Mangalore– 574219, D.K Karnataka  </vt:lpstr>
      <vt:lpstr>PowerPoint Presentation</vt:lpstr>
      <vt:lpstr>Introduction</vt:lpstr>
      <vt:lpstr>Problem Definition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Gaps Identified:</vt:lpstr>
      <vt:lpstr>Functional and non-functional requirements</vt:lpstr>
      <vt:lpstr>Functional and non-functional requirements (continued)</vt:lpstr>
      <vt:lpstr>Methodology</vt:lpstr>
      <vt:lpstr>Diagrams</vt:lpstr>
      <vt:lpstr>PowerPoint Presentation</vt:lpstr>
      <vt:lpstr>Design Constraints</vt:lpstr>
      <vt:lpstr>Implementation</vt:lpstr>
      <vt:lpstr>Results and Discussions</vt:lpstr>
      <vt:lpstr>Screenshots</vt:lpstr>
      <vt:lpstr>Screenshots (continued)</vt:lpstr>
      <vt:lpstr>PowerPoint Presentation</vt:lpstr>
      <vt:lpstr>PowerPoint Presentation</vt:lpstr>
      <vt:lpstr>Conclusion and Future Work</vt:lpstr>
      <vt:lpstr>Bibliography</vt:lpstr>
      <vt:lpstr>Bibliography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CANARA ENGINEERING COLLEGE Sudhindra Nagara, Benjanapadavu, Mangalore– 574219, D.K Karnataka</dc:title>
  <dc:creator>V Suraksha Pai</dc:creator>
  <cp:lastModifiedBy>SKANDA B H</cp:lastModifiedBy>
  <cp:revision>32</cp:revision>
  <dcterms:created xsi:type="dcterms:W3CDTF">2024-10-21T14:42:34Z</dcterms:created>
  <dcterms:modified xsi:type="dcterms:W3CDTF">2024-12-02T07:00:07Z</dcterms:modified>
</cp:coreProperties>
</file>

<file path=docProps/thumbnail.jpeg>
</file>